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99E8DE8-7AC7-7A4E-A603-E0FBE09C78B1}">
          <p14:sldIdLst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/>
    <p:restoredTop sz="88926"/>
  </p:normalViewPr>
  <p:slideViewPr>
    <p:cSldViewPr snapToGrid="0" snapToObjects="1">
      <p:cViewPr varScale="1">
        <p:scale>
          <a:sx n="82" d="100"/>
          <a:sy n="82" d="100"/>
        </p:scale>
        <p:origin x="200" y="256"/>
      </p:cViewPr>
      <p:guideLst/>
    </p:cSldViewPr>
  </p:slideViewPr>
  <p:notesTextViewPr>
    <p:cViewPr>
      <p:scale>
        <a:sx n="1" d="1"/>
        <a:sy n="1" d="1"/>
      </p:scale>
      <p:origin x="0" y="-16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5557BA-518A-7F4B-BB37-B2954F3A7E14}" type="datetimeFigureOut">
              <a:rPr lang="en-US" smtClean="0"/>
              <a:t>9/27/17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8F5E8-AF68-6B47-A161-757B67CD5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48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引力</a:t>
            </a:r>
            <a:r>
              <a:rPr lang="en-US" altLang="zh-CN" dirty="0" smtClean="0"/>
              <a:t>:</a:t>
            </a:r>
            <a:r>
              <a:rPr lang="zh-CN" altLang="en-US" dirty="0" smtClean="0"/>
              <a:t> 高斯核函数</a:t>
            </a:r>
            <a:endParaRPr lang="en-US" altLang="zh-CN" dirty="0" smtClean="0"/>
          </a:p>
          <a:p>
            <a:r>
              <a:rPr lang="zh-CN" altLang="en-US" dirty="0" smtClean="0"/>
              <a:t>斥力</a:t>
            </a:r>
            <a:r>
              <a:rPr lang="en-US" altLang="zh-CN" dirty="0" smtClean="0"/>
              <a:t>:</a:t>
            </a:r>
            <a:r>
              <a:rPr lang="zh-CN" altLang="en-US" dirty="0" smtClean="0"/>
              <a:t> 高斯核函数</a:t>
            </a:r>
            <a:r>
              <a:rPr lang="en-US" altLang="zh-CN" dirty="0" smtClean="0"/>
              <a:t>x</a:t>
            </a:r>
            <a:r>
              <a:rPr lang="zh-CN" altLang="en-US" dirty="0" smtClean="0"/>
              <a:t>人群密度</a:t>
            </a:r>
            <a:endParaRPr lang="en-US" altLang="zh-CN" dirty="0" smtClean="0"/>
          </a:p>
          <a:p>
            <a:r>
              <a:rPr lang="zh-CN" altLang="en-US" dirty="0" smtClean="0"/>
              <a:t>合力</a:t>
            </a:r>
            <a:r>
              <a:rPr lang="en-US" altLang="zh-CN" dirty="0" smtClean="0"/>
              <a:t>:</a:t>
            </a:r>
            <a:r>
              <a:rPr lang="zh-CN" altLang="en-US" dirty="0" smtClean="0"/>
              <a:t> 出口引力与人群斥力的合力</a:t>
            </a:r>
            <a:endParaRPr lang="en-US" altLang="zh-CN" dirty="0" smtClean="0"/>
          </a:p>
          <a:p>
            <a:r>
              <a:rPr lang="zh-CN" altLang="en-US" dirty="0" smtClean="0"/>
              <a:t>取</a:t>
            </a:r>
            <a:r>
              <a:rPr lang="en-US" altLang="zh-CN" dirty="0" smtClean="0"/>
              <a:t>max</a:t>
            </a:r>
            <a:r>
              <a:rPr lang="zh-CN" altLang="en-US" dirty="0" smtClean="0"/>
              <a:t>合力的出口</a:t>
            </a:r>
            <a:r>
              <a:rPr lang="en-US" altLang="zh-CN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8F5E8-AF68-6B47-A161-757B67CD53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682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传统静态</a:t>
            </a:r>
            <a:r>
              <a:rPr lang="en-US" altLang="zh-CN" dirty="0" smtClean="0"/>
              <a:t>A</a:t>
            </a:r>
            <a:r>
              <a:rPr lang="zh-CN" altLang="en-US" dirty="0" smtClean="0"/>
              <a:t>*</a:t>
            </a:r>
            <a:r>
              <a:rPr lang="en-US" altLang="zh-CN" dirty="0" smtClean="0"/>
              <a:t>:</a:t>
            </a:r>
            <a:r>
              <a:rPr lang="zh-CN" altLang="en-US" dirty="0" smtClean="0"/>
              <a:t> 取估值函数最小的点作为下一步</a:t>
            </a:r>
            <a:r>
              <a:rPr lang="en-US" altLang="zh-CN" dirty="0" smtClean="0"/>
              <a:t>.</a:t>
            </a:r>
          </a:p>
          <a:p>
            <a:r>
              <a:rPr lang="zh-CN" altLang="en-US" dirty="0" smtClean="0"/>
              <a:t>估值函数</a:t>
            </a:r>
            <a:r>
              <a:rPr lang="en-US" altLang="zh-CN" dirty="0" smtClean="0"/>
              <a:t>:</a:t>
            </a:r>
            <a:r>
              <a:rPr lang="zh-CN" altLang="en-US" dirty="0" smtClean="0"/>
              <a:t> 到</a:t>
            </a:r>
            <a:r>
              <a:rPr lang="en-US" altLang="zh-CN" dirty="0" smtClean="0"/>
              <a:t>n</a:t>
            </a:r>
            <a:r>
              <a:rPr lang="zh-CN" altLang="en-US" dirty="0" smtClean="0"/>
              <a:t>点的代价</a:t>
            </a:r>
            <a:r>
              <a:rPr lang="en-US" altLang="zh-CN" dirty="0" smtClean="0"/>
              <a:t>(</a:t>
            </a:r>
            <a:r>
              <a:rPr lang="zh-CN" altLang="en-US" dirty="0" smtClean="0"/>
              <a:t>行走距离</a:t>
            </a:r>
            <a:r>
              <a:rPr lang="en-US" altLang="zh-CN" dirty="0" smtClean="0"/>
              <a:t>),</a:t>
            </a:r>
            <a:r>
              <a:rPr lang="zh-CN" altLang="en-US" dirty="0" smtClean="0"/>
              <a:t> </a:t>
            </a:r>
            <a:r>
              <a:rPr lang="en-US" altLang="zh-CN" dirty="0" smtClean="0"/>
              <a:t>n</a:t>
            </a:r>
            <a:r>
              <a:rPr lang="zh-CN" altLang="en-US" dirty="0" smtClean="0"/>
              <a:t>点到出口的估计距离</a:t>
            </a:r>
            <a:r>
              <a:rPr lang="en-US" altLang="zh-CN" dirty="0" smtClean="0"/>
              <a:t>.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zh-CN" altLang="en-US" dirty="0" smtClean="0"/>
              <a:t>曼哈顿距离</a:t>
            </a:r>
            <a:r>
              <a:rPr lang="en-US" altLang="zh-CN" dirty="0" smtClean="0"/>
              <a:t>,</a:t>
            </a:r>
            <a:r>
              <a:rPr lang="zh-CN" altLang="en-US" dirty="0" smtClean="0"/>
              <a:t> 欧式距离</a:t>
            </a:r>
            <a:r>
              <a:rPr lang="en-US" altLang="zh-CN" dirty="0" smtClean="0"/>
              <a:t>)</a:t>
            </a:r>
          </a:p>
          <a:p>
            <a:r>
              <a:rPr lang="en-US" altLang="zh-CN" dirty="0" smtClean="0"/>
              <a:t>Density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concerned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*</a:t>
            </a:r>
            <a:r>
              <a:rPr lang="en-US" altLang="zh-CN" dirty="0" smtClean="0"/>
              <a:t>:</a:t>
            </a:r>
            <a:r>
              <a:rPr lang="zh-CN" altLang="en-US" dirty="0" smtClean="0"/>
              <a:t> 修改到达</a:t>
            </a:r>
            <a:r>
              <a:rPr lang="en-US" altLang="zh-CN" dirty="0" smtClean="0"/>
              <a:t>n</a:t>
            </a:r>
            <a:r>
              <a:rPr lang="zh-CN" altLang="en-US" dirty="0" smtClean="0"/>
              <a:t>点的代价函数</a:t>
            </a:r>
            <a:r>
              <a:rPr lang="en-US" altLang="zh-CN" dirty="0" smtClean="0"/>
              <a:t>,</a:t>
            </a:r>
            <a:r>
              <a:rPr lang="zh-CN" altLang="en-US" dirty="0" smtClean="0"/>
              <a:t>包括两部分</a:t>
            </a:r>
            <a:r>
              <a:rPr lang="en-US" altLang="zh-CN" dirty="0" smtClean="0"/>
              <a:t>,</a:t>
            </a:r>
            <a:r>
              <a:rPr lang="zh-CN" altLang="en-US" dirty="0" smtClean="0"/>
              <a:t> 行走距离代价 和 人群斥力代价</a:t>
            </a:r>
            <a:endParaRPr lang="en-US" altLang="zh-CN" dirty="0" smtClean="0"/>
          </a:p>
          <a:p>
            <a:r>
              <a:rPr lang="zh-CN" altLang="en-US" dirty="0" smtClean="0"/>
              <a:t>人群斥力代价又分为斥力合力 </a:t>
            </a:r>
            <a:r>
              <a:rPr lang="en-US" altLang="zh-CN" dirty="0" smtClean="0"/>
              <a:t>/</a:t>
            </a:r>
            <a:r>
              <a:rPr lang="zh-CN" altLang="en-US" dirty="0" smtClean="0"/>
              <a:t> 合力梯度</a:t>
            </a:r>
            <a:r>
              <a:rPr lang="en-US" altLang="zh-CN" dirty="0" smtClean="0"/>
              <a:t>.</a:t>
            </a:r>
            <a:r>
              <a:rPr lang="zh-CN" altLang="en-US" dirty="0" smtClean="0"/>
              <a:t> 发现合力作为代价函数比梯度好</a:t>
            </a:r>
            <a:r>
              <a:rPr lang="en-US" altLang="zh-CN" dirty="0" smtClean="0"/>
              <a:t>,</a:t>
            </a:r>
            <a:r>
              <a:rPr lang="zh-CN" altLang="en-US" dirty="0" smtClean="0"/>
              <a:t> 分流情况更为明显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Dynamic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Classic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*</a:t>
            </a:r>
            <a:r>
              <a:rPr lang="en-US" altLang="zh-CN" dirty="0" smtClean="0"/>
              <a:t>:</a:t>
            </a:r>
            <a:r>
              <a:rPr lang="zh-CN" altLang="en-US" dirty="0" smtClean="0"/>
              <a:t> 用传统的</a:t>
            </a:r>
            <a:r>
              <a:rPr lang="en-US" altLang="zh-CN" dirty="0" smtClean="0"/>
              <a:t>A</a:t>
            </a:r>
            <a:r>
              <a:rPr lang="zh-CN" altLang="en-US" dirty="0" smtClean="0"/>
              <a:t>*进行动态规划计算</a:t>
            </a:r>
            <a:r>
              <a:rPr lang="en-US" altLang="zh-CN" dirty="0" smtClean="0"/>
              <a:t>.</a:t>
            </a:r>
            <a:r>
              <a:rPr lang="zh-CN" altLang="en-US" dirty="0" smtClean="0"/>
              <a:t> 所以</a:t>
            </a:r>
            <a:r>
              <a:rPr lang="en-US" altLang="zh-CN" dirty="0" smtClean="0"/>
              <a:t>g</a:t>
            </a:r>
            <a:r>
              <a:rPr lang="zh-CN" altLang="en-US" dirty="0" smtClean="0"/>
              <a:t>和</a:t>
            </a:r>
            <a:r>
              <a:rPr lang="en-US" altLang="zh-CN" dirty="0" smtClean="0"/>
              <a:t>h</a:t>
            </a:r>
            <a:r>
              <a:rPr lang="zh-CN" altLang="en-US" dirty="0" smtClean="0"/>
              <a:t>都是和时间有关的函数</a:t>
            </a:r>
            <a:r>
              <a:rPr lang="en-US" altLang="zh-CN" dirty="0" smtClean="0"/>
              <a:t>.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zh-CN" altLang="en-US" dirty="0" smtClean="0"/>
              <a:t>但这个函数没有解析解</a:t>
            </a:r>
            <a:r>
              <a:rPr lang="en-US" altLang="zh-CN" dirty="0" smtClean="0"/>
              <a:t>.</a:t>
            </a:r>
            <a:r>
              <a:rPr lang="zh-CN" altLang="en-US" baseline="0" dirty="0" smtClean="0"/>
              <a:t> </a:t>
            </a:r>
            <a:endParaRPr lang="en-US" altLang="zh-CN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8F5E8-AF68-6B47-A161-757B67CD53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07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209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821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81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673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2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04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069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69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768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52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506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1A792-0CC1-3549-81A2-3A5A2A58AE4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FA51F-9078-0546-AA90-632E46450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384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Exit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Modified</a:t>
            </a:r>
            <a:r>
              <a:rPr lang="zh-CN" altLang="en-US" dirty="0" smtClean="0"/>
              <a:t> </a:t>
            </a:r>
            <a:r>
              <a:rPr lang="en-US" altLang="zh-CN" dirty="0" smtClean="0"/>
              <a:t>Artificial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Potential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Field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616" y="483326"/>
            <a:ext cx="5355654" cy="604810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358" y="2708729"/>
            <a:ext cx="53721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1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Path</a:t>
            </a:r>
            <a:r>
              <a:rPr lang="zh-CN" altLang="en-US" dirty="0" smtClean="0"/>
              <a:t> </a:t>
            </a:r>
            <a:r>
              <a:rPr lang="en-US" altLang="zh-CN" dirty="0" smtClean="0"/>
              <a:t>Plan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94063" y="1500144"/>
                <a:ext cx="10515600" cy="5057409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dirty="0" smtClean="0"/>
                  <a:t>Static and </a:t>
                </a:r>
                <a:r>
                  <a:rPr lang="en-US" altLang="zh-CN" dirty="0" smtClean="0"/>
                  <a:t>C</a:t>
                </a:r>
                <a:r>
                  <a:rPr lang="en-US" dirty="0" smtClean="0"/>
                  <a:t>lassic </a:t>
                </a:r>
                <a:r>
                  <a:rPr lang="en-US" dirty="0"/>
                  <a:t>A</a:t>
                </a:r>
                <a:r>
                  <a:rPr lang="en-US" dirty="0" smtClean="0"/>
                  <a:t>*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f(n)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=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g(n)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+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h(n)</a:t>
                </a:r>
                <a:endParaRPr lang="en-US" i="1" dirty="0">
                  <a:latin typeface="Cambria Math" charset="0"/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dirty="0" smtClean="0"/>
                  <a:t>Crowd </a:t>
                </a:r>
                <a:r>
                  <a:rPr lang="en-US" dirty="0"/>
                  <a:t>Density </a:t>
                </a:r>
                <a:r>
                  <a:rPr lang="en-US" dirty="0" smtClean="0"/>
                  <a:t>A</a:t>
                </a:r>
                <a:r>
                  <a:rPr lang="en-US" dirty="0" smtClean="0"/>
                  <a:t>*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f(n)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=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g’(n)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+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h(n)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g’(n)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=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g(n)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+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c(n)</a:t>
                </a:r>
              </a:p>
              <a:p>
                <a:pPr lvl="1">
                  <a:lnSpc>
                    <a:spcPct val="120000"/>
                  </a:lnSpc>
                </a:pPr>
                <a14:m>
                  <m:oMath xmlns:m="http://schemas.openxmlformats.org/officeDocument/2006/math">
                    <m:r>
                      <a:rPr lang="en-US" altLang="zh-CN" b="0" i="1" dirty="0" smtClean="0">
                        <a:latin typeface="Cambria Math" charset="0"/>
                      </a:rPr>
                      <m:t>𝑐</m:t>
                    </m:r>
                    <m:d>
                      <m:dPr>
                        <m:ctrlPr>
                          <a:rPr lang="en-US" altLang="zh-CN" b="0" i="1" dirty="0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b="0" i="1" dirty="0" smtClean="0">
                            <a:latin typeface="Cambria Math" charset="0"/>
                          </a:rPr>
                          <m:t>𝑛</m:t>
                        </m:r>
                      </m:e>
                    </m:d>
                    <m:r>
                      <a:rPr lang="en-US" altLang="zh-CN" b="0" i="1" dirty="0" smtClean="0">
                        <a:latin typeface="Cambria Math" charset="0"/>
                      </a:rPr>
                      <m:t>=</m:t>
                    </m:r>
                    <m:r>
                      <a:rPr lang="zh-CN" altLang="en-US" b="0" i="1" dirty="0" smtClean="0">
                        <a:latin typeface="Cambria Math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is-IS" altLang="zh-CN" b="0" i="1" dirty="0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b="0" i="1" dirty="0" smtClean="0">
                            <a:latin typeface="Cambria Math" charset="0"/>
                          </a:rPr>
                          <m:t>𝑖</m:t>
                        </m:r>
                      </m:sub>
                      <m:sup>
                        <m:r>
                          <a:rPr lang="en-US" altLang="zh-CN" b="0" i="1" dirty="0" smtClean="0">
                            <a:latin typeface="Cambria Math" charset="0"/>
                          </a:rPr>
                          <m:t>𝑛</m:t>
                        </m:r>
                      </m:sup>
                      <m:e>
                        <m:acc>
                          <m:accPr>
                            <m:chr m:val="̅"/>
                            <m:ctrlPr>
                              <a:rPr lang="is-IS" altLang="zh-CN" b="0" i="1" dirty="0" smtClean="0">
                                <a:latin typeface="Cambria Math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altLang="zh-CN" b="0" i="1" dirty="0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b="0" i="1" dirty="0" smtClean="0">
                                    <a:latin typeface="Cambria Math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altLang="zh-CN" b="0" i="1" dirty="0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acc>
                      </m:e>
                    </m:nary>
                  </m:oMath>
                </a14:m>
                <a:endParaRPr lang="en-US" dirty="0" smtClean="0"/>
              </a:p>
              <a:p>
                <a:pPr lvl="1">
                  <a:lnSpc>
                    <a:spcPct val="120000"/>
                  </a:lnSpc>
                </a:pPr>
                <a14:m>
                  <m:oMath xmlns:m="http://schemas.openxmlformats.org/officeDocument/2006/math">
                    <m:r>
                      <a:rPr lang="en-US" altLang="zh-CN" i="1" dirty="0">
                        <a:latin typeface="Cambria Math" charset="0"/>
                      </a:rPr>
                      <m:t>𝑐</m:t>
                    </m:r>
                    <m:d>
                      <m:dPr>
                        <m:ctrlPr>
                          <a:rPr lang="en-US" altLang="zh-CN" i="1" dirty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altLang="zh-CN" i="1" dirty="0">
                            <a:latin typeface="Cambria Math" charset="0"/>
                          </a:rPr>
                          <m:t>𝑛</m:t>
                        </m:r>
                      </m:e>
                    </m:d>
                    <m:r>
                      <a:rPr lang="en-US" altLang="zh-CN" i="1" dirty="0">
                        <a:latin typeface="Cambria Math" charset="0"/>
                      </a:rPr>
                      <m:t>=</m:t>
                    </m:r>
                    <m:r>
                      <a:rPr lang="zh-CN" altLang="en-US" i="1" dirty="0">
                        <a:latin typeface="Cambria Math" charset="0"/>
                      </a:rPr>
                      <m:t> </m:t>
                    </m:r>
                    <m:nary>
                      <m:naryPr>
                        <m:chr m:val="∑"/>
                        <m:ctrlPr>
                          <a:rPr lang="is-IS" altLang="zh-CN" i="1" dirty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i="1" dirty="0">
                            <a:latin typeface="Cambria Math" charset="0"/>
                          </a:rPr>
                          <m:t>𝑖</m:t>
                        </m:r>
                      </m:sub>
                      <m:sup>
                        <m:r>
                          <a:rPr lang="en-US" altLang="zh-CN" i="1" dirty="0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a:rPr lang="en-US" altLang="zh-CN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𝛻</m:t>
                        </m:r>
                        <m:acc>
                          <m:accPr>
                            <m:chr m:val="̅"/>
                            <m:ctrlPr>
                              <a:rPr lang="is-IS" altLang="zh-CN" i="1" dirty="0">
                                <a:latin typeface="Cambria Math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en-US" altLang="zh-CN" i="1" dirty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i="1" dirty="0">
                                    <a:latin typeface="Cambria Math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US" altLang="zh-CN" i="1" dirty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acc>
                      </m:e>
                    </m:nary>
                  </m:oMath>
                </a14:m>
                <a:endParaRPr lang="en-US" dirty="0"/>
              </a:p>
              <a:p>
                <a:pPr>
                  <a:lnSpc>
                    <a:spcPct val="120000"/>
                  </a:lnSpc>
                </a:pPr>
                <a:r>
                  <a:rPr lang="en-US" dirty="0"/>
                  <a:t>Dynamic Classic A</a:t>
                </a:r>
                <a:r>
                  <a:rPr lang="en-US" dirty="0" smtClean="0"/>
                  <a:t>*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f(</a:t>
                </a:r>
                <a:r>
                  <a:rPr lang="en-US" altLang="zh-CN" i="1" dirty="0" err="1" smtClean="0">
                    <a:latin typeface="Cambria Math" charset="0"/>
                    <a:ea typeface="Cambria Math" charset="0"/>
                    <a:cs typeface="Cambria Math" charset="0"/>
                  </a:rPr>
                  <a:t>n,t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)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=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g(</a:t>
                </a:r>
                <a:r>
                  <a:rPr lang="en-US" altLang="zh-CN" i="1" dirty="0" err="1" smtClean="0">
                    <a:latin typeface="Cambria Math" charset="0"/>
                    <a:ea typeface="Cambria Math" charset="0"/>
                    <a:cs typeface="Cambria Math" charset="0"/>
                  </a:rPr>
                  <a:t>n,t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)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+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h(</a:t>
                </a:r>
                <a:r>
                  <a:rPr lang="en-US" altLang="zh-CN" i="1" dirty="0" err="1" smtClean="0">
                    <a:latin typeface="Cambria Math" charset="0"/>
                    <a:ea typeface="Cambria Math" charset="0"/>
                    <a:cs typeface="Cambria Math" charset="0"/>
                  </a:rPr>
                  <a:t>n,t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)</a:t>
                </a:r>
                <a:endParaRPr lang="en-US" dirty="0"/>
              </a:p>
              <a:p>
                <a:pPr>
                  <a:lnSpc>
                    <a:spcPct val="120000"/>
                  </a:lnSpc>
                </a:pPr>
                <a:r>
                  <a:rPr lang="en-US" dirty="0"/>
                  <a:t>Dynamic and </a:t>
                </a:r>
                <a:r>
                  <a:rPr lang="en-US" altLang="zh-CN" dirty="0" smtClean="0"/>
                  <a:t>CDC</a:t>
                </a:r>
                <a:r>
                  <a:rPr lang="zh-CN" altLang="en-US" dirty="0" smtClean="0"/>
                  <a:t> </a:t>
                </a:r>
                <a:r>
                  <a:rPr lang="en-US" dirty="0" smtClean="0"/>
                  <a:t>A*</a:t>
                </a:r>
              </a:p>
              <a:p>
                <a:pPr lvl="1">
                  <a:lnSpc>
                    <a:spcPct val="120000"/>
                  </a:lnSpc>
                </a:pP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f(</a:t>
                </a:r>
                <a:r>
                  <a:rPr lang="en-US" altLang="zh-CN" i="1" dirty="0" err="1" smtClean="0">
                    <a:latin typeface="Cambria Math" charset="0"/>
                    <a:ea typeface="Cambria Math" charset="0"/>
                    <a:cs typeface="Cambria Math" charset="0"/>
                  </a:rPr>
                  <a:t>n,t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)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=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g’(</a:t>
                </a:r>
                <a:r>
                  <a:rPr lang="en-US" altLang="zh-CN" i="1" dirty="0" err="1" smtClean="0">
                    <a:latin typeface="Cambria Math" charset="0"/>
                    <a:ea typeface="Cambria Math" charset="0"/>
                    <a:cs typeface="Cambria Math" charset="0"/>
                  </a:rPr>
                  <a:t>n,t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)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+</a:t>
                </a:r>
                <a:r>
                  <a:rPr lang="zh-CN" altLang="en-US" i="1" dirty="0" smtClean="0">
                    <a:latin typeface="Cambria Math" charset="0"/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h(</a:t>
                </a:r>
                <a:r>
                  <a:rPr lang="en-US" altLang="zh-CN" i="1" dirty="0" err="1" smtClean="0">
                    <a:latin typeface="Cambria Math" charset="0"/>
                    <a:ea typeface="Cambria Math" charset="0"/>
                    <a:cs typeface="Cambria Math" charset="0"/>
                  </a:rPr>
                  <a:t>n,t</a:t>
                </a:r>
                <a:r>
                  <a:rPr lang="en-US" altLang="zh-CN" i="1" dirty="0" smtClean="0">
                    <a:latin typeface="Cambria Math" charset="0"/>
                    <a:ea typeface="Cambria Math" charset="0"/>
                    <a:cs typeface="Cambria Math" charset="0"/>
                  </a:rPr>
                  <a:t>)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4063" y="1500144"/>
                <a:ext cx="10515600" cy="5057409"/>
              </a:xfrm>
              <a:blipFill rotWithShape="0">
                <a:blip r:embed="rId3"/>
                <a:stretch>
                  <a:fillRect l="-928" t="-964" b="-13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9982" y="365125"/>
            <a:ext cx="7899973" cy="591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91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255</Words>
  <Application>Microsoft Macintosh PowerPoint</Application>
  <PresentationFormat>Widescreen</PresentationFormat>
  <Paragraphs>26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DengXian</vt:lpstr>
      <vt:lpstr>DengXian Light</vt:lpstr>
      <vt:lpstr>Office Theme</vt:lpstr>
      <vt:lpstr>Exit Selection</vt:lpstr>
      <vt:lpstr>Path Plan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Yihan SUN</dc:creator>
  <cp:lastModifiedBy>Yihan SUN</cp:lastModifiedBy>
  <cp:revision>8</cp:revision>
  <dcterms:created xsi:type="dcterms:W3CDTF">2017-08-22T13:03:16Z</dcterms:created>
  <dcterms:modified xsi:type="dcterms:W3CDTF">2017-09-27T09:42:03Z</dcterms:modified>
</cp:coreProperties>
</file>

<file path=docProps/thumbnail.jpeg>
</file>